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367" r:id="rId3"/>
    <p:sldId id="368" r:id="rId5"/>
    <p:sldId id="369" r:id="rId6"/>
    <p:sldId id="370" r:id="rId7"/>
    <p:sldId id="372" r:id="rId8"/>
    <p:sldId id="373" r:id="rId9"/>
    <p:sldId id="375" r:id="rId10"/>
    <p:sldId id="378" r:id="rId11"/>
    <p:sldId id="376" r:id="rId12"/>
    <p:sldId id="377" r:id="rId13"/>
    <p:sldId id="348"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588" userDrawn="1">
          <p15:clr>
            <a:srgbClr val="A4A3A4"/>
          </p15:clr>
        </p15:guide>
        <p15:guide id="2" pos="144" userDrawn="1">
          <p15:clr>
            <a:srgbClr val="A4A3A4"/>
          </p15:clr>
        </p15:guide>
        <p15:guide id="3" orient="horz" pos="8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85" d="100"/>
          <a:sy n="85" d="100"/>
        </p:scale>
        <p:origin x="966" y="102"/>
      </p:cViewPr>
      <p:guideLst>
        <p:guide orient="horz" pos="588"/>
        <p:guide pos="144"/>
        <p:guide orient="horz" pos="8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7.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567263" y="1495382"/>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65" y="2002484"/>
            <a:ext cx="6520068" cy="2183765"/>
          </a:xfrm>
          <a:prstGeom prst="rect">
            <a:avLst/>
          </a:prstGeom>
          <a:noFill/>
        </p:spPr>
        <p:txBody>
          <a:bodyPr wrap="square">
            <a:spAutoFit/>
          </a:bodyPr>
          <a:lstStyle/>
          <a:p>
            <a:r>
              <a:rPr lang="en-US" sz="1400" dirty="0"/>
              <a:t>                  </a:t>
            </a:r>
            <a:r>
              <a:rPr lang="en-US" sz="1400" dirty="0">
                <a:latin typeface="Times New Roman" panose="02020603050405020304" pitchFamily="18" charset="0"/>
                <a:cs typeface="Times New Roman" panose="02020603050405020304" pitchFamily="18" charset="0"/>
              </a:rPr>
              <a:t> </a:t>
            </a:r>
            <a:r>
              <a:rPr lang="en-US" sz="2400" dirty="0">
                <a:latin typeface="+mj-ea"/>
                <a:cs typeface="+mj-ea"/>
              </a:rPr>
              <a:t>MEDICAL IMAGEING ANLAYSIS</a:t>
            </a:r>
            <a:endParaRPr lang="en-US" sz="2400" dirty="0">
              <a:latin typeface="+mj-ea"/>
              <a:cs typeface="+mj-ea"/>
            </a:endParaRPr>
          </a:p>
          <a:p>
            <a:r>
              <a:rPr lang="en-US" dirty="0"/>
              <a:t>Name: mohamed rishwan.s</a:t>
            </a:r>
            <a:r>
              <a:rPr lang="en-US" sz="1400" dirty="0"/>
              <a:t>	                   Guide: </a:t>
            </a:r>
            <a:r>
              <a:rPr lang="en-US" sz="1400" dirty="0" err="1"/>
              <a:t>P</a:t>
            </a:r>
            <a:r>
              <a:rPr lang="en-US" dirty="0" err="1"/>
              <a:t>.Raja,Master</a:t>
            </a:r>
            <a:r>
              <a:rPr lang="en-US" dirty="0"/>
              <a:t> Trainer</a:t>
            </a:r>
            <a:endParaRPr lang="en-US" sz="1400" dirty="0"/>
          </a:p>
          <a:p>
            <a:endParaRPr lang="en-US" dirty="0"/>
          </a:p>
          <a:p>
            <a:r>
              <a:rPr lang="en-US" sz="1400" dirty="0"/>
              <a:t>NM-ID: au923821114017</a:t>
            </a:r>
            <a:endParaRPr lang="en-US" sz="1400" dirty="0"/>
          </a:p>
          <a:p>
            <a:endParaRPr lang="en-US" dirty="0"/>
          </a:p>
          <a:p>
            <a:r>
              <a:rPr lang="en-US" sz="1400" dirty="0"/>
              <a:t>E-Mail ID:mohamedrishwan236@gmail.com</a:t>
            </a:r>
            <a:endParaRPr lang="en-US" dirty="0"/>
          </a:p>
          <a:p>
            <a:pPr algn="ctr"/>
            <a:endParaRPr lang="en-US" sz="1400" dirty="0"/>
          </a:p>
          <a:p>
            <a:pPr algn="ctr"/>
            <a:endParaRPr lang="en-US" dirty="0"/>
          </a:p>
          <a:p>
            <a:pPr algn="ctr"/>
            <a:endParaRPr lang="en-US" sz="1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73785" y="908050"/>
            <a:ext cx="6788785" cy="2132330"/>
          </a:xfrm>
          <a:prstGeom prst="rect">
            <a:avLst/>
          </a:prstGeom>
          <a:noFill/>
        </p:spPr>
        <p:txBody>
          <a:bodyPr wrap="square" rtlCol="0">
            <a:noAutofit/>
          </a:bodyPr>
          <a:lstStyle/>
          <a:p>
            <a:pPr marL="0" indent="0">
              <a:buNone/>
            </a:pPr>
            <a:r>
              <a:rPr lang="en-US" altLang="en-US" sz="1800" dirty="0">
                <a:latin typeface="Times New Roman" panose="02020603050405020304" pitchFamily="18" charset="0"/>
                <a:cs typeface="Times New Roman" panose="02020603050405020304" pitchFamily="18" charset="0"/>
              </a:rPr>
              <a:t>AI algorithms are increasingly capable of analyzing medical images such as X-rays, CT scans, MRI scans, and ultrasound images with high precision. They assist in detecting abnormalities, classifying diseases, and predicting patient outcomes, thereby supporting clinicians in making informed decisions. For instance, AI has demonstrated superior accuracy in identifying certain cancers compared to human radiologists. ​​AI facilitates the segmentation of anatomical structures and lesions, enabling precise measurements and assessments. This automation aids in monitoring disease progression and evaluating treatment responses, reducing the manual workload for radiologists.The creation of extensive, annotated medical image datasets is crucial for training robust AI models. Initiatives to compile and share such datasets are underway, aiming to improve the generalizability and reliability of AI applications in diverse clinical settings. ​​ ​​</a:t>
            </a:r>
            <a:endParaRPr lang="en-US" alt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62;g5fab984687_2_0"/>
          <p:cNvSpPr txBox="1"/>
          <p:nvPr/>
        </p:nvSpPr>
        <p:spPr>
          <a:xfrm>
            <a:off x="3161462"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dirty="0">
                <a:latin typeface="Times New Roman" panose="02020603050405020304" pitchFamily="18" charset="0"/>
                <a:cs typeface="Times New Roman" panose="02020603050405020304" pitchFamily="18" charset="0"/>
              </a:rPr>
              <a:t>Thank you!</a:t>
            </a:r>
            <a:endParaRPr lang="en-US" sz="30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panose="020F050202020403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Live Demo of the Project</a:t>
            </a:r>
            <a:endParaRPr lang="en-US" sz="1800" dirty="0">
              <a:latin typeface="+mj-lt"/>
              <a:ea typeface="+mn-lt"/>
              <a:cs typeface="Arial" panose="020B060402020202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Embedded</a:t>
            </a:r>
            <a:r>
              <a:rPr lang="en-US" sz="1800" dirty="0">
                <a:latin typeface="+mj-lt"/>
                <a:ea typeface="+mn-lt"/>
              </a:rPr>
              <a:t> Video of Project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panose="020B0604020202020204"/>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Future Scope</a:t>
            </a:r>
            <a:endParaRPr lang="en-US" sz="1800" dirty="0">
              <a:latin typeface="+mj-lt"/>
              <a:ea typeface="+mn-lt"/>
              <a:cs typeface="Arial" panose="020B060402020202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565795"/>
            <a:ext cx="8520600" cy="572700"/>
          </a:xfr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Abstract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52424" y="1138495"/>
            <a:ext cx="6883878" cy="2584450"/>
          </a:xfrm>
          <a:prstGeom prst="rect">
            <a:avLst/>
          </a:prstGeom>
          <a:noFill/>
        </p:spPr>
        <p:txBody>
          <a:bodyPr wrap="square" rtlCol="0">
            <a:spAutoFit/>
          </a:bodyPr>
          <a:lstStyle/>
          <a:p>
            <a:pPr algn="just"/>
            <a:r>
              <a:rPr lang="en-US" altLang="en-US" sz="1800" dirty="0">
                <a:latin typeface="Times New Roman" panose="02020603050405020304" pitchFamily="18" charset="0"/>
                <a:cs typeface="Times New Roman" panose="02020603050405020304" pitchFamily="18" charset="0"/>
              </a:rPr>
              <a:t>Medical imaging analysis is a critical component of modern healthcare, enabling accurate diagnosis, treatment planning, and disease monitoring. Advances in imaging modalities such as X-ray, CT, MRI, ultrasound, and PET have revolutionized the detection and management of a wide range of medical conditions.The integration of machine learning, deep learning, and computer vision techniques into medical imaging has significantly enhanced the ability to automate image interpretation, identify subtle patterns, and assist clinicians in making more informed decisions. </a:t>
            </a:r>
            <a:endParaRPr lang="en-US" alt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95022" y="1196622"/>
            <a:ext cx="7065567" cy="2306955"/>
          </a:xfrm>
          <a:prstGeom prst="rect">
            <a:avLst/>
          </a:prstGeom>
          <a:noFill/>
        </p:spPr>
        <p:txBody>
          <a:bodyPr wrap="square" rtlCol="0">
            <a:spAutoFit/>
          </a:bodyPr>
          <a:lstStyle/>
          <a:p>
            <a:pPr algn="just"/>
            <a:r>
              <a:rPr lang="en-US" altLang="en-US" sz="1800" dirty="0">
                <a:latin typeface="Times New Roman" panose="02020603050405020304" pitchFamily="18" charset="0"/>
                <a:cs typeface="Times New Roman" panose="02020603050405020304" pitchFamily="18" charset="0"/>
              </a:rPr>
              <a:t>In the field of medical imaging, efficient and accurate analysis of medical imagesiscritical for  diagnosing and monitoring diseases. The problem at hand is to develop an automated system that can analyze medical imaging data (such as X-rays, CT scans, MRI, or ultrasound images) to detect, classify, and segment abnormalities like tumors, lesions, fractures, or other pathological conditions. This system must assist healthcare professionals by providing insights that complement their expertise, enhance diagnostic accuracy, and improve patient outcomes.</a:t>
            </a:r>
            <a:endParaRPr lang="en-US" alt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4" name="TextBox 3"/>
          <p:cNvSpPr txBox="1"/>
          <p:nvPr/>
        </p:nvSpPr>
        <p:spPr>
          <a:xfrm>
            <a:off x="796086" y="1018049"/>
            <a:ext cx="7021902" cy="2553335"/>
          </a:xfrm>
          <a:prstGeom prst="rect">
            <a:avLst/>
          </a:prstGeom>
          <a:noFill/>
        </p:spPr>
        <p:txBody>
          <a:bodyPr wrap="square" rtlCol="0">
            <a:spAutoFit/>
          </a:bodyPr>
          <a:lstStyle/>
          <a:p>
            <a:pPr algn="just"/>
            <a:r>
              <a:rPr lang="en-US" altLang="en-US" sz="2000" dirty="0">
                <a:latin typeface="Times New Roman" panose="02020603050405020304" pitchFamily="18" charset="0"/>
                <a:cs typeface="Times New Roman" panose="02020603050405020304" pitchFamily="18" charset="0"/>
              </a:rPr>
              <a:t>A proposed methodology for medical imaging analysis could follow these stages, leveraging deep learning, data preprocessing, and model optimization to achieve accurate, reliable results:</a:t>
            </a:r>
            <a:endParaRPr lang="en-US" altLang="en-US" sz="2000" dirty="0">
              <a:latin typeface="Times New Roman" panose="02020603050405020304" pitchFamily="18" charset="0"/>
              <a:cs typeface="Times New Roman" panose="02020603050405020304" pitchFamily="18" charset="0"/>
            </a:endParaRPr>
          </a:p>
          <a:p>
            <a:pPr algn="just"/>
            <a:endParaRPr lang="en-US" altLang="en-US" sz="20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2000" dirty="0">
                <a:latin typeface="Times New Roman" panose="02020603050405020304" pitchFamily="18" charset="0"/>
                <a:cs typeface="Times New Roman" panose="02020603050405020304" pitchFamily="18" charset="0"/>
              </a:rPr>
              <a:t>Data Collection and Preparation</a:t>
            </a:r>
            <a:endParaRPr lang="en-US" altLang="en-US" sz="20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2000" dirty="0">
                <a:latin typeface="Times New Roman" panose="02020603050405020304" pitchFamily="18" charset="0"/>
                <a:cs typeface="Times New Roman" panose="02020603050405020304" pitchFamily="18" charset="0"/>
              </a:rPr>
              <a:t>Data Augmentation</a:t>
            </a:r>
            <a:endParaRPr lang="en-US" altLang="en-US" sz="20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2000" dirty="0">
                <a:latin typeface="Times New Roman" panose="02020603050405020304" pitchFamily="18" charset="0"/>
                <a:cs typeface="Times New Roman" panose="02020603050405020304" pitchFamily="18" charset="0"/>
              </a:rPr>
              <a:t>Model Selection</a:t>
            </a:r>
            <a:endParaRPr lang="en-US" altLang="en-US" sz="20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altLang="en-US" sz="2000" dirty="0">
                <a:latin typeface="Times New Roman" panose="02020603050405020304" pitchFamily="18" charset="0"/>
                <a:cs typeface="Times New Roman" panose="02020603050405020304" pitchFamily="18" charset="0"/>
              </a:rPr>
              <a:t>Model Training and Optimization </a:t>
            </a:r>
            <a:endParaRPr lang="en-US" alt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p:cNvSpPr>
            <a:spLocks noGrp="1"/>
          </p:cNvSpPr>
          <p:nvPr>
            <p:ph type="title"/>
          </p:nvPr>
        </p:nvSpPr>
        <p:spPr>
          <a:xfrm>
            <a:off x="311150" y="444500"/>
            <a:ext cx="8521700" cy="573088"/>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System Architecture</a:t>
            </a:r>
            <a:endParaRPr lang="en-US" sz="2400" b="1">
              <a:solidFill>
                <a:srgbClr val="002060"/>
              </a:solidFill>
              <a:latin typeface="Arial" panose="020B0604020202020204" pitchFamily="34" charset="0"/>
              <a:cs typeface="Arial" panose="020B0604020202020204" pitchFamily="34" charset="0"/>
            </a:endParaRPr>
          </a:p>
        </p:txBody>
      </p:sp>
      <p:sp>
        <p:nvSpPr>
          <p:cNvPr id="2" name="TextBox 1"/>
          <p:cNvSpPr txBox="1"/>
          <p:nvPr/>
        </p:nvSpPr>
        <p:spPr>
          <a:xfrm>
            <a:off x="1049867" y="1096716"/>
            <a:ext cx="6886435" cy="2306955"/>
          </a:xfrm>
          <a:prstGeom prst="rect">
            <a:avLst/>
          </a:prstGeom>
          <a:noFill/>
        </p:spPr>
        <p:txBody>
          <a:bodyPr wrap="square" rtlCol="0">
            <a:spAutoFit/>
          </a:bodyPr>
          <a:lstStyle/>
          <a:p>
            <a:r>
              <a:rPr lang="en-US" altLang="en-US" sz="1800" dirty="0">
                <a:latin typeface="Times New Roman" panose="02020603050405020304" pitchFamily="18" charset="0"/>
                <a:cs typeface="Times New Roman" panose="02020603050405020304" pitchFamily="18" charset="0"/>
              </a:rPr>
              <a:t>Here’s a detailed system architecture for an AI-based medical imaging analysis solution:</a:t>
            </a:r>
            <a:endParaRPr lang="en-US" altLang="en-US" sz="1800" dirty="0">
              <a:latin typeface="Times New Roman" panose="02020603050405020304" pitchFamily="18" charset="0"/>
              <a:cs typeface="Times New Roman" panose="02020603050405020304" pitchFamily="18" charset="0"/>
            </a:endParaRPr>
          </a:p>
          <a:p>
            <a:endParaRPr lang="en-US" altLang="en-US" sz="18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en-US" sz="1800" dirty="0">
                <a:latin typeface="Times New Roman" panose="02020603050405020304" pitchFamily="18" charset="0"/>
                <a:cs typeface="Times New Roman" panose="02020603050405020304" pitchFamily="18" charset="0"/>
              </a:rPr>
              <a:t>Data Acquisition Layer</a:t>
            </a:r>
            <a:endParaRPr lang="en-US" altLang="en-US" sz="18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en-US" sz="1800" dirty="0">
                <a:latin typeface="Times New Roman" panose="02020603050405020304" pitchFamily="18" charset="0"/>
                <a:cs typeface="Times New Roman" panose="02020603050405020304" pitchFamily="18" charset="0"/>
              </a:rPr>
              <a:t>Data Preprocessing Layer</a:t>
            </a:r>
            <a:endParaRPr lang="en-US" altLang="en-US" sz="18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en-US" sz="1800" dirty="0">
                <a:latin typeface="Times New Roman" panose="02020603050405020304" pitchFamily="18" charset="0"/>
                <a:cs typeface="Times New Roman" panose="02020603050405020304" pitchFamily="18" charset="0"/>
              </a:rPr>
              <a:t>AI Model Layer</a:t>
            </a:r>
            <a:endParaRPr lang="en-US" altLang="en-US" sz="18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en-US" sz="1800" dirty="0">
                <a:latin typeface="Times New Roman" panose="02020603050405020304" pitchFamily="18" charset="0"/>
                <a:cs typeface="Times New Roman" panose="02020603050405020304" pitchFamily="18" charset="0"/>
              </a:rPr>
              <a:t>Integration and Communication Layer</a:t>
            </a:r>
            <a:endParaRPr lang="en-US" altLang="en-US" sz="1800" dirty="0">
              <a:latin typeface="Times New Roman" panose="02020603050405020304" pitchFamily="18" charset="0"/>
              <a:cs typeface="Times New Roman" panose="02020603050405020304" pitchFamily="18" charset="0"/>
            </a:endParaRPr>
          </a:p>
          <a:p>
            <a:pPr marL="342900" indent="-342900">
              <a:buFont typeface="+mj-lt"/>
              <a:buAutoNum type="arabicPeriod"/>
            </a:pPr>
            <a:r>
              <a:rPr lang="en-US" altLang="en-US" sz="1800" dirty="0">
                <a:latin typeface="Times New Roman" panose="02020603050405020304" pitchFamily="18" charset="0"/>
                <a:cs typeface="Times New Roman" panose="02020603050405020304" pitchFamily="18" charset="0"/>
              </a:rPr>
              <a:t>User Interface Layer</a:t>
            </a:r>
            <a:endParaRPr lang="en-US" alt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461665"/>
          </a:xfr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Live Demo of Project</a:t>
            </a:r>
            <a:endParaRPr lang="en-IN" sz="2400" b="1" dirty="0">
              <a:solidFill>
                <a:srgbClr val="002060"/>
              </a:solidFill>
              <a:latin typeface="Arial" panose="020B0604020202020204" pitchFamily="34" charset="0"/>
              <a:cs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sp>
        <p:nvSpPr>
          <p:cNvPr id="4" name="Text Box 3"/>
          <p:cNvSpPr txBox="1"/>
          <p:nvPr/>
        </p:nvSpPr>
        <p:spPr>
          <a:xfrm>
            <a:off x="582930" y="1087120"/>
            <a:ext cx="3048000" cy="306705"/>
          </a:xfrm>
          <a:prstGeom prst="rect">
            <a:avLst/>
          </a:prstGeom>
          <a:noFill/>
        </p:spPr>
        <p:txBody>
          <a:bodyPr wrap="square" rtlCol="0">
            <a:spAutoFit/>
          </a:bodyPr>
          <a:p>
            <a:endParaRPr lang="en-US"/>
          </a:p>
        </p:txBody>
      </p:sp>
      <p:pic>
        <p:nvPicPr>
          <p:cNvPr id="5" name="VID-20241117-WA0004">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524000" y="857250"/>
            <a:ext cx="6096000" cy="342900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3" name="TextBox 2"/>
          <p:cNvSpPr txBox="1"/>
          <p:nvPr/>
        </p:nvSpPr>
        <p:spPr>
          <a:xfrm>
            <a:off x="1052195" y="1121410"/>
            <a:ext cx="7194550" cy="3717925"/>
          </a:xfrm>
          <a:prstGeom prst="rect">
            <a:avLst/>
          </a:prstGeom>
          <a:noFill/>
        </p:spPr>
        <p:txBody>
          <a:bodyPr wrap="square" rtlCol="0">
            <a:noAutofit/>
          </a:bodyPr>
          <a:lstStyle/>
          <a:p>
            <a:pPr algn="just"/>
            <a:r>
              <a:rPr lang="en-US" altLang="en-US" sz="1800" dirty="0">
                <a:latin typeface="Times New Roman" panose="02020603050405020304" pitchFamily="18" charset="0"/>
                <a:cs typeface="Times New Roman" panose="02020603050405020304" pitchFamily="18" charset="0"/>
              </a:rPr>
              <a:t>The integration of AI-driven medical imaging analysis systems is poised to revolutionize healthcare by enabling faster, more accurate diagnoses, reducing clinician workloads, and improving patient care. The discussed recommendation system framework, based on deep learning models and robust preprocessing techniques, provides a pathway to achieving these goals. However, it is essential to address challenges related to data quality, model interpretability, class imbalance, privacy concerns, and generalization across healthcare institutions.</a:t>
            </a:r>
            <a:endParaRPr lang="en-US" alt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Props2.xml><?xml version="1.0" encoding="utf-8"?>
<ds:datastoreItem xmlns:ds="http://schemas.openxmlformats.org/officeDocument/2006/customXml" ds:itemID="{82B6CD32-2537-46E7-8CC3-A58D44622414}">
  <ds:schemaRefs/>
</ds:datastoreItem>
</file>

<file path=customXml/itemProps3.xml><?xml version="1.0" encoding="utf-8"?>
<ds:datastoreItem xmlns:ds="http://schemas.openxmlformats.org/officeDocument/2006/customXml" ds:itemID="{3706AB80-2608-47D7-8AC8-FA6BC8A9B27C}">
  <ds:schemaRefs/>
</ds:datastoreItem>
</file>

<file path=customXml/itemProps4.xml><?xml version="1.0" encoding="utf-8"?>
<ds:datastoreItem xmlns:ds="http://schemas.openxmlformats.org/officeDocument/2006/customXml" ds:itemID="{A6559A34-456E-49A1-8157-9E3D18BFAD36}">
  <ds:schemaRefs/>
</ds:datastoreItem>
</file>

<file path=docProps/app.xml><?xml version="1.0" encoding="utf-8"?>
<Properties xmlns="http://schemas.openxmlformats.org/officeDocument/2006/extended-properties" xmlns:vt="http://schemas.openxmlformats.org/officeDocument/2006/docPropsVTypes">
  <TotalTime>0</TotalTime>
  <Words>3620</Words>
  <Application>WPS Presentation</Application>
  <PresentationFormat>On-screen Show (16:9)</PresentationFormat>
  <Paragraphs>64</Paragraphs>
  <Slides>11</Slides>
  <Notes>3</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vt:i4>
      </vt:variant>
    </vt:vector>
  </HeadingPairs>
  <TitlesOfParts>
    <vt:vector size="22" baseType="lpstr">
      <vt:lpstr>Arial</vt:lpstr>
      <vt:lpstr>SimSun</vt:lpstr>
      <vt:lpstr>Wingdings</vt:lpstr>
      <vt:lpstr>Arial</vt:lpstr>
      <vt:lpstr>Calibri</vt:lpstr>
      <vt:lpstr>Times New Roman</vt:lpstr>
      <vt:lpstr>Times New Roman</vt:lpstr>
      <vt:lpstr>Microsoft YaHei</vt:lpstr>
      <vt:lpstr>Arial Unicode MS</vt:lpstr>
      <vt:lpstr>Wingdings</vt:lpstr>
      <vt:lpstr>Simple Light</vt:lpstr>
      <vt:lpstr>PowerPoint 演示文稿</vt:lpstr>
      <vt:lpstr>PowerPoint 演示文稿</vt:lpstr>
      <vt:lpstr>Abstract</vt:lpstr>
      <vt:lpstr>Problem Statement</vt:lpstr>
      <vt:lpstr>Proposed Solution</vt:lpstr>
      <vt:lpstr>System Architecture</vt:lpstr>
      <vt:lpstr>Live Demo of Project</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Sheik Ahamed</cp:lastModifiedBy>
  <cp:revision>9</cp:revision>
  <dcterms:created xsi:type="dcterms:W3CDTF">2024-11-17T07:42:11Z</dcterms:created>
  <dcterms:modified xsi:type="dcterms:W3CDTF">2024-11-17T08:31:00Z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476CC8E85E6748878F5C88532FF5826C_13</vt:lpwstr>
  </property>
  <property fmtid="{D5CDD505-2E9C-101B-9397-08002B2CF9AE}" pid="11" name="KSOProductBuildVer">
    <vt:lpwstr>1033-12.2.0.18911</vt:lpwstr>
  </property>
</Properties>
</file>

<file path=docProps/thumbnail.jpeg>
</file>